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4" r:id="rId4"/>
    <p:sldId id="291" r:id="rId5"/>
    <p:sldId id="295" r:id="rId6"/>
    <p:sldId id="297" r:id="rId7"/>
    <p:sldId id="302" r:id="rId8"/>
    <p:sldId id="299" r:id="rId9"/>
    <p:sldId id="303" r:id="rId10"/>
    <p:sldId id="301" r:id="rId11"/>
    <p:sldId id="304" r:id="rId12"/>
    <p:sldId id="305" r:id="rId13"/>
    <p:sldId id="306" r:id="rId14"/>
    <p:sldId id="307" r:id="rId15"/>
    <p:sldId id="290" r:id="rId16"/>
    <p:sldId id="270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44" autoAdjust="0"/>
    <p:restoredTop sz="86369" autoAdjust="0"/>
  </p:normalViewPr>
  <p:slideViewPr>
    <p:cSldViewPr>
      <p:cViewPr>
        <p:scale>
          <a:sx n="66" d="100"/>
          <a:sy n="66" d="100"/>
        </p:scale>
        <p:origin x="-798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25F9B-1541-4482-8695-7E2580F75DC9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2A53-E385-4B11-952D-2796966532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54AD-50FC-4603-B515-84BEF87EB46F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9B0E-C6D2-4CC9-A808-B0990F566E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3849-C900-4D6E-906A-E84ECC884011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2CFD-21C2-4CE1-9BD3-04B8A50B3A6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FE1F-1CA9-44E2-B725-8EED34315751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9029-879D-42A1-AFD4-D13F139985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A3CA-62A0-45BC-8385-67FE2FE306DD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DAB7-7F12-46F5-94A3-C551E7D792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4F94-64EB-46FF-AB1B-93CB3002FE09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47BB-38C2-44FD-903D-9D5CCFC5C82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4357-BDD5-48D2-8604-478F7AC960B0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3B4E-921E-4FD1-9395-BE0F673135B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FFE36-10E7-46E5-98E4-178AAB9FD03E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11ED-463A-4B1B-BB75-6526C51ABC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378E3-57B3-4D13-A6DE-292B8889E0D1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D92A-53EA-46DF-92F6-E4B5AA129C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7537A-8890-4F2F-8C0F-BF5953421015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1F2A-3E65-413C-936B-4A3FC6E193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0555-25BC-42D0-B48F-29EB3BC99C53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7983-0E99-407B-9210-6A71731414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D80597-C0B2-4A92-B791-21FDE2B883AE}" type="datetimeFigureOut">
              <a:rPr lang="de-DE"/>
              <a:pPr>
                <a:defRPr/>
              </a:pPr>
              <a:t>27.10.2015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B5C370-8D85-4D15-AE86-7E2B0F81450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L:\Präsentationen\Bilder Präsentation\DSCN2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0" y="0"/>
            <a:ext cx="61912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0" y="0"/>
            <a:ext cx="3071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3315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718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4071938" y="3786188"/>
            <a:ext cx="5072062" cy="307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2530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hteck 10"/>
          <p:cNvSpPr>
            <a:spLocks noChangeArrowheads="1"/>
          </p:cNvSpPr>
          <p:nvPr/>
        </p:nvSpPr>
        <p:spPr bwMode="auto">
          <a:xfrm>
            <a:off x="142875" y="109538"/>
            <a:ext cx="350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Положение резца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532" name="Rechteck 11"/>
          <p:cNvSpPr>
            <a:spLocks noChangeArrowheads="1"/>
          </p:cNvSpPr>
          <p:nvPr/>
        </p:nvSpPr>
        <p:spPr bwMode="auto">
          <a:xfrm>
            <a:off x="142875" y="500063"/>
            <a:ext cx="37147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Для изменения положения резца относительно оси шпинделя нажмите на рычаг в виде дуги. </a:t>
            </a:r>
          </a:p>
          <a:p>
            <a:endParaRPr lang="ru-RU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При отпускании рычага Вы должны услышать характерный звук «щелчок», что будет свидетельствовать о правильном зацеплении зубчатой рейки на резце со спиральными канавками на шпинделе.</a:t>
            </a:r>
            <a:endParaRPr lang="de-CH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2533" name="Picture 2" descr="C:\Dokumente und Einstellungen\R. Minelli\Desktop\Präsentationen\BB-86\DSCN2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0"/>
            <a:ext cx="50720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Gerade Verbindung mit Pfeil 13"/>
          <p:cNvCxnSpPr/>
          <p:nvPr/>
        </p:nvCxnSpPr>
        <p:spPr>
          <a:xfrm rot="5400000">
            <a:off x="4356894" y="2356644"/>
            <a:ext cx="714375" cy="15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feld 14"/>
          <p:cNvSpPr txBox="1">
            <a:spLocks noChangeArrowheads="1"/>
          </p:cNvSpPr>
          <p:nvPr/>
        </p:nvSpPr>
        <p:spPr bwMode="auto">
          <a:xfrm>
            <a:off x="4214813" y="2835275"/>
            <a:ext cx="14287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cs typeface="Arial" charset="0"/>
              </a:rPr>
              <a:t>Нажмите</a:t>
            </a:r>
            <a:endParaRPr lang="de-DE" sz="1400" dirty="0">
              <a:cs typeface="Arial" charset="0"/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>
            <a:off x="5643563" y="2000250"/>
            <a:ext cx="1000125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feld 21"/>
          <p:cNvSpPr txBox="1">
            <a:spLocks noChangeArrowheads="1"/>
          </p:cNvSpPr>
          <p:nvPr/>
        </p:nvSpPr>
        <p:spPr bwMode="auto">
          <a:xfrm>
            <a:off x="5500688" y="2143125"/>
            <a:ext cx="216765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charset="0"/>
              </a:rPr>
              <a:t>Подведите резец в крайнее положение</a:t>
            </a:r>
            <a:endParaRPr lang="de-DE" sz="1400" dirty="0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3786188"/>
            <a:ext cx="9144000" cy="307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3554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hteck 10"/>
          <p:cNvSpPr>
            <a:spLocks noChangeArrowheads="1"/>
          </p:cNvSpPr>
          <p:nvPr/>
        </p:nvSpPr>
        <p:spPr bwMode="auto">
          <a:xfrm>
            <a:off x="142875" y="109538"/>
            <a:ext cx="3500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Обработка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556" name="Rechteck 11"/>
          <p:cNvSpPr>
            <a:spLocks noChangeArrowheads="1"/>
          </p:cNvSpPr>
          <p:nvPr/>
        </p:nvSpPr>
        <p:spPr bwMode="auto">
          <a:xfrm>
            <a:off x="142875" y="500063"/>
            <a:ext cx="3714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charset="0"/>
              </a:rPr>
              <a:t>Ослабив фиксирующий винт, медленно поворачивайте рукоятку и одновременно муфту осевой подачи (оба по часовой стрелке), пока режущий инструмент не соприкоснется  с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горизонтальной поверхностью посадочного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места под гильзу.</a:t>
            </a:r>
            <a:endParaRPr lang="de-CH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3557" name="Picture 2" descr="C:\Dokumente und Einstellungen\R. Minelli\Desktop\Präsentationen\BB-86\DSCN23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54350"/>
            <a:ext cx="50720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C:\Dokumente und Einstellungen\R. Minelli\Desktop\Präsentationen\BB-86\BB-86\P10101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0"/>
            <a:ext cx="40719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Gerade Verbindung mit Pfeil 13"/>
          <p:cNvCxnSpPr/>
          <p:nvPr/>
        </p:nvCxnSpPr>
        <p:spPr>
          <a:xfrm rot="5400000">
            <a:off x="2070894" y="4572794"/>
            <a:ext cx="714375" cy="15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Rechteck 15"/>
          <p:cNvSpPr>
            <a:spLocks noChangeArrowheads="1"/>
          </p:cNvSpPr>
          <p:nvPr/>
        </p:nvSpPr>
        <p:spPr bwMode="auto">
          <a:xfrm>
            <a:off x="473301" y="3684588"/>
            <a:ext cx="1857375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cs typeface="Arial" charset="0"/>
              </a:rPr>
              <a:t>Направление движения режущего инструмента</a:t>
            </a:r>
            <a:endParaRPr lang="de-DE" sz="1400" dirty="0">
              <a:cs typeface="Arial" charset="0"/>
            </a:endParaRPr>
          </a:p>
        </p:txBody>
      </p:sp>
      <p:sp>
        <p:nvSpPr>
          <p:cNvPr id="23" name="Gebogener Pfeil 22"/>
          <p:cNvSpPr/>
          <p:nvPr/>
        </p:nvSpPr>
        <p:spPr>
          <a:xfrm flipH="1" flipV="1">
            <a:off x="6500813" y="2643188"/>
            <a:ext cx="950912" cy="8572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656880"/>
              <a:gd name="adj5" fmla="val 12500"/>
            </a:avLst>
          </a:prstGeom>
          <a:solidFill>
            <a:srgbClr val="FF0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3562" name="Rechteck 23"/>
          <p:cNvSpPr>
            <a:spLocks noChangeArrowheads="1"/>
          </p:cNvSpPr>
          <p:nvPr/>
        </p:nvSpPr>
        <p:spPr bwMode="auto">
          <a:xfrm>
            <a:off x="6500813" y="3654326"/>
            <a:ext cx="107156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charset="0"/>
              </a:rPr>
              <a:t>Вращайте</a:t>
            </a:r>
            <a:endParaRPr lang="de-DE" sz="1400" dirty="0">
              <a:cs typeface="Arial" charset="0"/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>
            <a:off x="7572375" y="571500"/>
            <a:ext cx="500063" cy="3571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Rechteck 27"/>
          <p:cNvSpPr>
            <a:spLocks noChangeArrowheads="1"/>
          </p:cNvSpPr>
          <p:nvPr/>
        </p:nvSpPr>
        <p:spPr bwMode="auto">
          <a:xfrm>
            <a:off x="5868144" y="206375"/>
            <a:ext cx="1578479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charset="0"/>
              </a:rPr>
              <a:t>Направление вращения рукоятки</a:t>
            </a:r>
            <a:endParaRPr lang="de-DE" sz="1400" dirty="0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4071938" y="0"/>
            <a:ext cx="50720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4578" name="Picture 2" descr="C:\Dokumente und Einstellungen\R. Minelli\Desktop\Präsentationen\BB-86\DSCN2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0"/>
            <a:ext cx="5072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hteck 11"/>
          <p:cNvSpPr>
            <a:spLocks noChangeArrowheads="1"/>
          </p:cNvSpPr>
          <p:nvPr/>
        </p:nvSpPr>
        <p:spPr bwMode="auto">
          <a:xfrm>
            <a:off x="142875" y="1014413"/>
            <a:ext cx="3714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charset="0"/>
              </a:rPr>
              <a:t>Надавите на дугу и верните расточной инструмент на свободное место, твердосплавный резец не должен касаться цилиндра.</a:t>
            </a:r>
            <a:endParaRPr lang="de-CH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581" name="Rechteck 27"/>
          <p:cNvSpPr>
            <a:spLocks noChangeArrowheads="1"/>
          </p:cNvSpPr>
          <p:nvPr/>
        </p:nvSpPr>
        <p:spPr bwMode="auto">
          <a:xfrm>
            <a:off x="6929438" y="1340768"/>
            <a:ext cx="1428750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cs typeface="Arial" charset="0"/>
              </a:rPr>
              <a:t>Верните в свободное положение</a:t>
            </a:r>
            <a:endParaRPr lang="de-DE" sz="1400" dirty="0">
              <a:cs typeface="Arial" charset="0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rot="10800000">
            <a:off x="6715125" y="2286000"/>
            <a:ext cx="857250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4071938" y="0"/>
            <a:ext cx="50720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5602" name="Picture 3" descr="C:\Dokumente und Einstellungen\R. Minelli\Desktop\Präsentationen\BB-86\BB-86\P1010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0"/>
            <a:ext cx="50482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hteck 11"/>
          <p:cNvSpPr>
            <a:spLocks noChangeArrowheads="1"/>
          </p:cNvSpPr>
          <p:nvPr/>
        </p:nvSpPr>
        <p:spPr bwMode="auto">
          <a:xfrm>
            <a:off x="142875" y="500063"/>
            <a:ext cx="37147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Ослабьте фиксирующий винт и установите необходимую глубину резания с помощью муфты осевой подачи, затем  снова  закрутите фиксирующий винт.</a:t>
            </a:r>
            <a:endParaRPr lang="de-CH" dirty="0">
              <a:solidFill>
                <a:schemeClr val="bg1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5643563" y="1571625"/>
            <a:ext cx="642937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ebogener Pfeil 13"/>
          <p:cNvSpPr/>
          <p:nvPr/>
        </p:nvSpPr>
        <p:spPr>
          <a:xfrm flipH="1" flipV="1">
            <a:off x="6429375" y="714375"/>
            <a:ext cx="950913" cy="8572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656880"/>
              <a:gd name="adj5" fmla="val 12500"/>
            </a:avLst>
          </a:prstGeom>
          <a:solidFill>
            <a:srgbClr val="FF0000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25607" name="Rechteck 15"/>
          <p:cNvSpPr>
            <a:spLocks noChangeArrowheads="1"/>
          </p:cNvSpPr>
          <p:nvPr/>
        </p:nvSpPr>
        <p:spPr bwMode="auto">
          <a:xfrm>
            <a:off x="6904831" y="367266"/>
            <a:ext cx="214883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charset="0"/>
              </a:rPr>
              <a:t>Установите глубину</a:t>
            </a:r>
            <a:endParaRPr lang="de-DE" sz="1400" dirty="0">
              <a:cs typeface="Arial" charset="0"/>
            </a:endParaRPr>
          </a:p>
        </p:txBody>
      </p:sp>
      <p:sp>
        <p:nvSpPr>
          <p:cNvPr id="25608" name="Rechteck 21"/>
          <p:cNvSpPr>
            <a:spLocks noChangeArrowheads="1"/>
          </p:cNvSpPr>
          <p:nvPr/>
        </p:nvSpPr>
        <p:spPr bwMode="auto">
          <a:xfrm>
            <a:off x="5004048" y="1143000"/>
            <a:ext cx="113957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charset="0"/>
              </a:rPr>
              <a:t>Ослабьте</a:t>
            </a:r>
            <a:r>
              <a:rPr lang="de-CH" sz="1400" dirty="0" smtClean="0">
                <a:cs typeface="Arial" charset="0"/>
              </a:rPr>
              <a:t> </a:t>
            </a:r>
            <a:endParaRPr lang="de-DE" sz="1400" dirty="0">
              <a:cs typeface="Arial" charset="0"/>
            </a:endParaRPr>
          </a:p>
        </p:txBody>
      </p:sp>
      <p:pic>
        <p:nvPicPr>
          <p:cNvPr id="25609" name="Picture 3" descr="C:\Dokumente und Einstellungen\R. Minelli\Desktop\Präsentationen\BB-86\BB-86\P1010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6188"/>
            <a:ext cx="4095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Rechteck 24"/>
          <p:cNvSpPr>
            <a:spLocks noChangeArrowheads="1"/>
          </p:cNvSpPr>
          <p:nvPr/>
        </p:nvSpPr>
        <p:spPr bwMode="auto">
          <a:xfrm>
            <a:off x="142875" y="2586038"/>
            <a:ext cx="3714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настройки необходимой глубины приспособление имеет нониус с ценой деления 0.01 мм. </a:t>
            </a:r>
            <a:endParaRPr lang="de-DE" dirty="0"/>
          </a:p>
        </p:txBody>
      </p:sp>
      <p:sp>
        <p:nvSpPr>
          <p:cNvPr id="25611" name="Rechteck 25"/>
          <p:cNvSpPr>
            <a:spLocks noChangeArrowheads="1"/>
          </p:cNvSpPr>
          <p:nvPr/>
        </p:nvSpPr>
        <p:spPr bwMode="auto">
          <a:xfrm>
            <a:off x="2743788" y="5169694"/>
            <a:ext cx="1143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cs typeface="Arial" charset="0"/>
              </a:rPr>
              <a:t>Нониус</a:t>
            </a:r>
            <a:endParaRPr lang="de-DE" sz="1400" dirty="0"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286250" y="0"/>
            <a:ext cx="4857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6626" name="Rechteck 5"/>
          <p:cNvSpPr>
            <a:spLocks noChangeArrowheads="1"/>
          </p:cNvSpPr>
          <p:nvPr/>
        </p:nvSpPr>
        <p:spPr bwMode="auto">
          <a:xfrm>
            <a:off x="142875" y="642938"/>
            <a:ext cx="371475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Отцентрируйте приспособление относительно цилиндра как указано выше.</a:t>
            </a:r>
          </a:p>
          <a:p>
            <a:endParaRPr lang="ru-RU" dirty="0" smtClean="0">
              <a:solidFill>
                <a:schemeClr val="bg1"/>
              </a:solidFill>
              <a:cs typeface="Arial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Для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обработки посадочного места в блоке для гильзы поворачивайте рукоятку постоянно по часовой стрелке, одновременно придерживайте зубчатую втулку.</a:t>
            </a:r>
          </a:p>
          <a:p>
            <a:endParaRPr lang="de-CH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Приспособление осуществляет горизонтальную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подачу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0.144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мм за 1 оборот.</a:t>
            </a:r>
            <a:endParaRPr lang="de-DE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6627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C:\Dokumente und Einstellungen\R. Minelli\Desktop\Präsentationen\BB-86\BB-86\P1010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0"/>
            <a:ext cx="485775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286250" y="0"/>
            <a:ext cx="4857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7650" name="Picture 2" descr="C:\Dokumente und Einstellungen\R. Minelli\Desktop\Präsentationen\BB-86\BB-86\P10101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3214688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hteck 4"/>
          <p:cNvSpPr>
            <a:spLocks noChangeArrowheads="1"/>
          </p:cNvSpPr>
          <p:nvPr/>
        </p:nvSpPr>
        <p:spPr bwMode="auto">
          <a:xfrm>
            <a:off x="142875" y="142875"/>
            <a:ext cx="350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Измерение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7652" name="Rechteck 5"/>
          <p:cNvSpPr>
            <a:spLocks noChangeArrowheads="1"/>
          </p:cNvSpPr>
          <p:nvPr/>
        </p:nvSpPr>
        <p:spPr bwMode="auto">
          <a:xfrm>
            <a:off x="142875" y="642938"/>
            <a:ext cx="37147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charset="0"/>
              </a:rPr>
              <a:t>Н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е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снимая приспособление с блока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цилиндров, с помощью глубиномера определите высоту расположения опорной поверхности под гильзу.</a:t>
            </a:r>
          </a:p>
          <a:p>
            <a:endParaRPr lang="ru-RU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>
                <a:solidFill>
                  <a:schemeClr val="bg1"/>
                </a:solidFill>
                <a:cs typeface="Arial" charset="0"/>
              </a:rPr>
              <a:t>Высота магнитной базы над поверхностью блока двигателя составляет 35,00 мм (1,378”).</a:t>
            </a:r>
            <a:endParaRPr lang="de-DE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7653" name="Rechteck 6"/>
          <p:cNvSpPr>
            <a:spLocks noChangeArrowheads="1"/>
          </p:cNvSpPr>
          <p:nvPr/>
        </p:nvSpPr>
        <p:spPr bwMode="auto">
          <a:xfrm>
            <a:off x="4572000" y="5121275"/>
            <a:ext cx="17145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charset="0"/>
              </a:rPr>
              <a:t>Площадка для измерения</a:t>
            </a:r>
            <a:endParaRPr lang="de-DE" sz="1400" dirty="0">
              <a:cs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5715000" y="5500688"/>
            <a:ext cx="642938" cy="3571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8674" name="Picture 2" descr="C:\Dokumente und Einstellungen\R. Minelli\Desktop\Präsentationen\BB-86\BB-86\P101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C:\Dokumente und Einstellungen\R. Minelli\Desktop\Präsentationen\BB-86\BB-86\P101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3643313" y="0"/>
            <a:ext cx="55006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14338" name="Gruppieren 12"/>
          <p:cNvGrpSpPr>
            <a:grpSpLocks/>
          </p:cNvGrpSpPr>
          <p:nvPr/>
        </p:nvGrpSpPr>
        <p:grpSpPr bwMode="auto">
          <a:xfrm>
            <a:off x="4000500" y="285750"/>
            <a:ext cx="5046663" cy="4333875"/>
            <a:chOff x="3073763" y="1428736"/>
            <a:chExt cx="5046295" cy="4333893"/>
          </a:xfrm>
        </p:grpSpPr>
        <p:pic>
          <p:nvPicPr>
            <p:cNvPr id="14342" name="Picture 2" descr="L:\Präsentationen\BB-86\Unbenannt.bmp"/>
            <p:cNvPicPr>
              <a:picLocks noChangeAspect="1" noChangeArrowheads="1"/>
            </p:cNvPicPr>
            <p:nvPr/>
          </p:nvPicPr>
          <p:blipFill>
            <a:blip r:embed="rId2"/>
            <a:srcRect l="52515" t="5194"/>
            <a:stretch>
              <a:fillRect/>
            </a:stretch>
          </p:blipFill>
          <p:spPr bwMode="auto">
            <a:xfrm>
              <a:off x="3073763" y="1428736"/>
              <a:ext cx="5046295" cy="4333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Rechteck 7"/>
            <p:cNvSpPr>
              <a:spLocks noChangeArrowheads="1"/>
            </p:cNvSpPr>
            <p:nvPr/>
          </p:nvSpPr>
          <p:spPr bwMode="auto">
            <a:xfrm>
              <a:off x="5301286" y="2071676"/>
              <a:ext cx="1913964" cy="30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cs typeface="Arial" charset="0"/>
                </a:rPr>
                <a:t>Выступание гильзы</a:t>
              </a:r>
              <a:endParaRPr lang="de-DE" sz="1400" dirty="0">
                <a:cs typeface="Arial" charset="0"/>
              </a:endParaRPr>
            </a:p>
          </p:txBody>
        </p:sp>
        <p:sp>
          <p:nvSpPr>
            <p:cNvPr id="14344" name="Textfeld 8"/>
            <p:cNvSpPr txBox="1">
              <a:spLocks noChangeArrowheads="1"/>
            </p:cNvSpPr>
            <p:nvPr/>
          </p:nvSpPr>
          <p:spPr bwMode="auto">
            <a:xfrm>
              <a:off x="4500822" y="2928930"/>
              <a:ext cx="2428698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dirty="0" smtClean="0">
                  <a:cs typeface="Arial" charset="0"/>
                </a:rPr>
                <a:t>Диаметр расточки</a:t>
              </a:r>
              <a:endParaRPr lang="de-DE" sz="1400" dirty="0">
                <a:cs typeface="Arial" charset="0"/>
              </a:endParaRPr>
            </a:p>
          </p:txBody>
        </p:sp>
        <p:sp>
          <p:nvSpPr>
            <p:cNvPr id="14345" name="Textfeld 9"/>
            <p:cNvSpPr txBox="1">
              <a:spLocks noChangeArrowheads="1"/>
            </p:cNvSpPr>
            <p:nvPr/>
          </p:nvSpPr>
          <p:spPr bwMode="auto">
            <a:xfrm rot="16200000">
              <a:off x="2800189" y="2548833"/>
              <a:ext cx="2020896" cy="30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cs typeface="Arial" charset="0"/>
                </a:rPr>
                <a:t>Глубина расточки</a:t>
              </a:r>
              <a:endParaRPr lang="de-DE" sz="1400" dirty="0">
                <a:cs typeface="Arial" charset="0"/>
              </a:endParaRPr>
            </a:p>
          </p:txBody>
        </p:sp>
        <p:sp>
          <p:nvSpPr>
            <p:cNvPr id="14346" name="Textfeld 10"/>
            <p:cNvSpPr txBox="1">
              <a:spLocks noChangeArrowheads="1"/>
            </p:cNvSpPr>
            <p:nvPr/>
          </p:nvSpPr>
          <p:spPr bwMode="auto">
            <a:xfrm rot="16200000">
              <a:off x="6558808" y="4869766"/>
              <a:ext cx="1477969" cy="30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cs typeface="Arial" charset="0"/>
                </a:rPr>
                <a:t>Блок двигателя</a:t>
              </a:r>
              <a:endParaRPr lang="de-DE" sz="1400" dirty="0">
                <a:cs typeface="Arial" charset="0"/>
              </a:endParaRPr>
            </a:p>
          </p:txBody>
        </p:sp>
        <p:sp>
          <p:nvSpPr>
            <p:cNvPr id="14347" name="Textfeld 11"/>
            <p:cNvSpPr txBox="1">
              <a:spLocks noChangeArrowheads="1"/>
            </p:cNvSpPr>
            <p:nvPr/>
          </p:nvSpPr>
          <p:spPr bwMode="auto">
            <a:xfrm rot="16200000">
              <a:off x="6106471" y="2417070"/>
              <a:ext cx="2284422" cy="307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cs typeface="Arial" charset="0"/>
                </a:rPr>
                <a:t>Высота бурта гильзы</a:t>
              </a:r>
              <a:endParaRPr lang="de-DE" sz="1400" dirty="0">
                <a:cs typeface="Arial" charset="0"/>
              </a:endParaRPr>
            </a:p>
          </p:txBody>
        </p:sp>
      </p:grpSp>
      <p:sp>
        <p:nvSpPr>
          <p:cNvPr id="14339" name="Rechteck 12"/>
          <p:cNvSpPr>
            <a:spLocks noChangeArrowheads="1"/>
          </p:cNvSpPr>
          <p:nvPr/>
        </p:nvSpPr>
        <p:spPr bwMode="auto">
          <a:xfrm>
            <a:off x="71438" y="72798"/>
            <a:ext cx="3857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Основные параметры гильзы цилиндра 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4340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feld 15"/>
          <p:cNvSpPr txBox="1">
            <a:spLocks noChangeArrowheads="1"/>
          </p:cNvSpPr>
          <p:nvPr/>
        </p:nvSpPr>
        <p:spPr bwMode="auto">
          <a:xfrm>
            <a:off x="71438" y="1000125"/>
            <a:ext cx="35718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В большинстве случаев высота бурта гильзы превышает глубину расточки</a:t>
            </a:r>
            <a:r>
              <a:rPr lang="de-CH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de-CH" dirty="0">
              <a:solidFill>
                <a:schemeClr val="bg1"/>
              </a:solidFill>
              <a:cs typeface="Arial" charset="0"/>
            </a:endParaRPr>
          </a:p>
          <a:p>
            <a:endParaRPr lang="de-CH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Высота бурта гильзы – глубина расточки = выступание гильзы</a:t>
            </a:r>
            <a:endParaRPr lang="de-CH" dirty="0">
              <a:solidFill>
                <a:schemeClr val="bg1"/>
              </a:solidFill>
              <a:cs typeface="Arial" charset="0"/>
            </a:endParaRPr>
          </a:p>
          <a:p>
            <a:endParaRPr lang="de-CH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Выступание гильзы уточняется у производителя двигателя</a:t>
            </a:r>
            <a:endParaRPr lang="de-DE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kumente und Einstellungen\R. Minelli\Desktop\Präsentationen\BB-86\DSCN2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500"/>
            <a:ext cx="5318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eck 12"/>
          <p:cNvSpPr/>
          <p:nvPr/>
        </p:nvSpPr>
        <p:spPr>
          <a:xfrm>
            <a:off x="4071938" y="0"/>
            <a:ext cx="50720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363" name="Textfeld 11"/>
          <p:cNvSpPr txBox="1">
            <a:spLocks noChangeArrowheads="1"/>
          </p:cNvSpPr>
          <p:nvPr/>
        </p:nvSpPr>
        <p:spPr bwMode="auto">
          <a:xfrm>
            <a:off x="71438" y="71438"/>
            <a:ext cx="414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Процесс обработки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5364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L:\Präsentationen\Bilder Präsentation\DSCN2321.jpg"/>
          <p:cNvPicPr>
            <a:picLocks noChangeAspect="1" noChangeArrowheads="1"/>
          </p:cNvPicPr>
          <p:nvPr/>
        </p:nvPicPr>
        <p:blipFill>
          <a:blip r:embed="rId4"/>
          <a:srcRect l="3636" r="12727"/>
          <a:stretch>
            <a:fillRect/>
          </a:stretch>
        </p:blipFill>
        <p:spPr bwMode="auto">
          <a:xfrm>
            <a:off x="6881813" y="0"/>
            <a:ext cx="22621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L:\Präsentationen\Bilder Präsentation\DSCN2298.jpg"/>
          <p:cNvPicPr>
            <a:picLocks noChangeAspect="1" noChangeArrowheads="1"/>
          </p:cNvPicPr>
          <p:nvPr/>
        </p:nvPicPr>
        <p:blipFill>
          <a:blip r:embed="rId5"/>
          <a:srcRect l="8076" r="18082"/>
          <a:stretch>
            <a:fillRect/>
          </a:stretch>
        </p:blipFill>
        <p:spPr bwMode="auto">
          <a:xfrm>
            <a:off x="4071938" y="0"/>
            <a:ext cx="2813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>
          <a:xfrm>
            <a:off x="3000375" y="0"/>
            <a:ext cx="61436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16386" name="Gruppieren 23"/>
          <p:cNvGrpSpPr>
            <a:grpSpLocks/>
          </p:cNvGrpSpPr>
          <p:nvPr/>
        </p:nvGrpSpPr>
        <p:grpSpPr bwMode="auto">
          <a:xfrm>
            <a:off x="3000375" y="0"/>
            <a:ext cx="6143625" cy="5516263"/>
            <a:chOff x="4214810" y="0"/>
            <a:chExt cx="4929190" cy="4662976"/>
          </a:xfrm>
        </p:grpSpPr>
        <p:pic>
          <p:nvPicPr>
            <p:cNvPr id="16392" name="Picture 5" descr="C:\Dokumente und Einstellungen\R. Minelli\Desktop\Präsentationen\BB-86\BB-86\P1010003.JPG"/>
            <p:cNvPicPr>
              <a:picLocks noChangeAspect="1" noChangeArrowheads="1"/>
            </p:cNvPicPr>
            <p:nvPr/>
          </p:nvPicPr>
          <p:blipFill>
            <a:blip r:embed="rId2"/>
            <a:srcRect l="13750"/>
            <a:stretch>
              <a:fillRect/>
            </a:stretch>
          </p:blipFill>
          <p:spPr bwMode="auto">
            <a:xfrm>
              <a:off x="4214810" y="0"/>
              <a:ext cx="4929190" cy="4286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Rechteck 5"/>
            <p:cNvSpPr>
              <a:spLocks noChangeArrowheads="1"/>
            </p:cNvSpPr>
            <p:nvPr/>
          </p:nvSpPr>
          <p:spPr bwMode="auto">
            <a:xfrm>
              <a:off x="5761581" y="479072"/>
              <a:ext cx="1593647" cy="260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cs typeface="Arial" charset="0"/>
                </a:rPr>
                <a:t>Ручка для вращения</a:t>
              </a:r>
              <a:endParaRPr lang="de-DE" sz="1400" dirty="0">
                <a:cs typeface="Arial" charset="0"/>
              </a:endParaRPr>
            </a:p>
          </p:txBody>
        </p:sp>
        <p:sp>
          <p:nvSpPr>
            <p:cNvPr id="16394" name="Rechteck 6"/>
            <p:cNvSpPr>
              <a:spLocks noChangeArrowheads="1"/>
            </p:cNvSpPr>
            <p:nvPr/>
          </p:nvSpPr>
          <p:spPr bwMode="auto">
            <a:xfrm>
              <a:off x="4562528" y="2348389"/>
              <a:ext cx="1142502" cy="2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 smtClean="0">
                  <a:cs typeface="Arial" charset="0"/>
                </a:rPr>
                <a:t>Нониус</a:t>
              </a:r>
              <a:endParaRPr lang="de-DE" sz="1400" dirty="0">
                <a:cs typeface="Arial" charset="0"/>
              </a:endParaRPr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>
              <a:off x="5361133" y="2596647"/>
              <a:ext cx="211433" cy="4696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6" name="Rechteck 10"/>
            <p:cNvSpPr>
              <a:spLocks noChangeArrowheads="1"/>
            </p:cNvSpPr>
            <p:nvPr/>
          </p:nvSpPr>
          <p:spPr bwMode="auto">
            <a:xfrm>
              <a:off x="7080633" y="4262611"/>
              <a:ext cx="1000132" cy="260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 smtClean="0">
                  <a:cs typeface="Arial" charset="0"/>
                </a:rPr>
                <a:t>Магнит</a:t>
              </a:r>
              <a:endParaRPr lang="de-DE" sz="1400" dirty="0">
                <a:cs typeface="Arial" charset="0"/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rot="16200000" flipV="1">
              <a:off x="7079673" y="3993819"/>
              <a:ext cx="237523" cy="1082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8" name="Rechteck 14"/>
            <p:cNvSpPr>
              <a:spLocks noChangeArrowheads="1"/>
            </p:cNvSpPr>
            <p:nvPr/>
          </p:nvSpPr>
          <p:spPr bwMode="auto">
            <a:xfrm>
              <a:off x="7213932" y="1906103"/>
              <a:ext cx="1746949" cy="44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dirty="0" smtClean="0">
                  <a:cs typeface="Arial" charset="0"/>
                </a:rPr>
                <a:t>Трехпозиционный выключатель магнита</a:t>
              </a:r>
              <a:endParaRPr lang="de-DE" sz="1400" dirty="0">
                <a:cs typeface="Arial" charset="0"/>
              </a:endParaRPr>
            </a:p>
          </p:txBody>
        </p:sp>
        <p:cxnSp>
          <p:nvCxnSpPr>
            <p:cNvPr id="16" name="Gerade Verbindung mit Pfeil 15"/>
            <p:cNvCxnSpPr/>
            <p:nvPr/>
          </p:nvCxnSpPr>
          <p:spPr>
            <a:xfrm rot="5400000">
              <a:off x="7084370" y="2475418"/>
              <a:ext cx="228129" cy="1082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 rot="5400000" flipH="1" flipV="1">
              <a:off x="5076746" y="4199022"/>
              <a:ext cx="264362" cy="15411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1" name="Rechteck 18"/>
            <p:cNvSpPr>
              <a:spLocks noChangeArrowheads="1"/>
            </p:cNvSpPr>
            <p:nvPr/>
          </p:nvSpPr>
          <p:spPr bwMode="auto">
            <a:xfrm>
              <a:off x="4861209" y="4402808"/>
              <a:ext cx="999849" cy="260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dirty="0" smtClean="0">
                  <a:cs typeface="Arial" charset="0"/>
                </a:rPr>
                <a:t>Резец</a:t>
              </a:r>
              <a:endParaRPr lang="de-DE" sz="1400" dirty="0">
                <a:cs typeface="Arial" charset="0"/>
              </a:endParaRPr>
            </a:p>
          </p:txBody>
        </p:sp>
      </p:grpSp>
      <p:sp>
        <p:nvSpPr>
          <p:cNvPr id="16387" name="Rechteck 26"/>
          <p:cNvSpPr>
            <a:spLocks noChangeArrowheads="1"/>
          </p:cNvSpPr>
          <p:nvPr/>
        </p:nvSpPr>
        <p:spPr bwMode="auto">
          <a:xfrm>
            <a:off x="71438" y="109538"/>
            <a:ext cx="3500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Описание приспособления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6388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hteck 20"/>
          <p:cNvSpPr>
            <a:spLocks noChangeArrowheads="1"/>
          </p:cNvSpPr>
          <p:nvPr/>
        </p:nvSpPr>
        <p:spPr bwMode="auto">
          <a:xfrm>
            <a:off x="3431381" y="1889851"/>
            <a:ext cx="1423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cs typeface="Arial" charset="0"/>
              </a:rPr>
              <a:t>Устройство подачи</a:t>
            </a:r>
            <a:endParaRPr lang="de-DE" sz="1400" dirty="0">
              <a:cs typeface="Arial" charset="0"/>
            </a:endParaRPr>
          </a:p>
        </p:txBody>
      </p:sp>
      <p:sp>
        <p:nvSpPr>
          <p:cNvPr id="16390" name="Rechteck 21"/>
          <p:cNvSpPr>
            <a:spLocks noChangeArrowheads="1"/>
          </p:cNvSpPr>
          <p:nvPr/>
        </p:nvSpPr>
        <p:spPr bwMode="auto">
          <a:xfrm>
            <a:off x="4928234" y="5000625"/>
            <a:ext cx="1532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charset="0"/>
              </a:rPr>
              <a:t>Центрирующий ролик</a:t>
            </a:r>
            <a:endParaRPr lang="de-DE" sz="1400" dirty="0">
              <a:cs typeface="Arial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rot="16200000" flipV="1">
            <a:off x="5713413" y="4787900"/>
            <a:ext cx="280988" cy="1349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8"/>
          <p:cNvCxnSpPr/>
          <p:nvPr/>
        </p:nvCxnSpPr>
        <p:spPr bwMode="auto">
          <a:xfrm>
            <a:off x="4386262" y="2307633"/>
            <a:ext cx="263525" cy="555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0" y="3429000"/>
            <a:ext cx="8215313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3500438" y="0"/>
            <a:ext cx="56435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7411" name="Picture 2" descr="C:\Dokumente und Einstellungen\R. Minelli\Desktop\Präsentationen\BB-86\BB-86\P1010077.JPG"/>
          <p:cNvPicPr>
            <a:picLocks noChangeAspect="1" noChangeArrowheads="1"/>
          </p:cNvPicPr>
          <p:nvPr/>
        </p:nvPicPr>
        <p:blipFill>
          <a:blip r:embed="rId2"/>
          <a:srcRect t="7346" b="11299"/>
          <a:stretch>
            <a:fillRect/>
          </a:stretch>
        </p:blipFill>
        <p:spPr bwMode="auto">
          <a:xfrm>
            <a:off x="3500438" y="0"/>
            <a:ext cx="5643562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hteck 25"/>
          <p:cNvSpPr>
            <a:spLocks noChangeArrowheads="1"/>
          </p:cNvSpPr>
          <p:nvPr/>
        </p:nvSpPr>
        <p:spPr bwMode="auto">
          <a:xfrm>
            <a:off x="142875" y="497651"/>
            <a:ext cx="30718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Для установки резца необходимо выставить устройство подачи в нулевое положение</a:t>
            </a:r>
            <a:r>
              <a:rPr lang="de-CH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de-CH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Потяните фиксатор резца на себя и установите резец  гребенкой «вниз».</a:t>
            </a:r>
          </a:p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Центрирующий ролик резца должен оказаться со стороны отметки</a:t>
            </a:r>
            <a:r>
              <a:rPr lang="de-CH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CH" dirty="0">
                <a:solidFill>
                  <a:schemeClr val="bg1"/>
                </a:solidFill>
                <a:cs typeface="Arial" charset="0"/>
              </a:rPr>
              <a:t>„R</a:t>
            </a:r>
            <a:r>
              <a:rPr lang="de-CH" dirty="0" smtClean="0">
                <a:solidFill>
                  <a:schemeClr val="bg1"/>
                </a:solidFill>
                <a:cs typeface="Arial" charset="0"/>
              </a:rPr>
              <a:t>“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.</a:t>
            </a:r>
            <a:r>
              <a:rPr lang="de-CH" dirty="0" smtClean="0">
                <a:solidFill>
                  <a:schemeClr val="bg1"/>
                </a:solidFill>
                <a:cs typeface="Arial" charset="0"/>
              </a:rPr>
              <a:t> </a:t>
            </a:r>
            <a:endParaRPr lang="de-CH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413" name="Rechteck 26"/>
          <p:cNvSpPr>
            <a:spLocks noChangeArrowheads="1"/>
          </p:cNvSpPr>
          <p:nvPr/>
        </p:nvSpPr>
        <p:spPr bwMode="auto">
          <a:xfrm>
            <a:off x="142875" y="109538"/>
            <a:ext cx="350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Установка резца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7414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feld 21"/>
          <p:cNvSpPr txBox="1">
            <a:spLocks noChangeArrowheads="1"/>
          </p:cNvSpPr>
          <p:nvPr/>
        </p:nvSpPr>
        <p:spPr bwMode="auto">
          <a:xfrm>
            <a:off x="6572251" y="2286000"/>
            <a:ext cx="203219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cs typeface="Arial" charset="0"/>
              </a:rPr>
              <a:t>Ц</a:t>
            </a:r>
            <a:r>
              <a:rPr lang="ru-RU" sz="1400" dirty="0" smtClean="0">
                <a:cs typeface="Arial" charset="0"/>
              </a:rPr>
              <a:t>ентрирующий </a:t>
            </a:r>
            <a:r>
              <a:rPr lang="ru-RU" sz="1400" dirty="0">
                <a:cs typeface="Arial" charset="0"/>
              </a:rPr>
              <a:t>р</a:t>
            </a:r>
            <a:r>
              <a:rPr lang="ru-RU" sz="1400" dirty="0" smtClean="0">
                <a:cs typeface="Arial" charset="0"/>
              </a:rPr>
              <a:t>олик</a:t>
            </a:r>
            <a:endParaRPr lang="de-DE" sz="1400" dirty="0">
              <a:cs typeface="Arial" charset="0"/>
            </a:endParaRPr>
          </a:p>
        </p:txBody>
      </p:sp>
      <p:sp>
        <p:nvSpPr>
          <p:cNvPr id="17416" name="Textfeld 22"/>
          <p:cNvSpPr txBox="1">
            <a:spLocks noChangeArrowheads="1"/>
          </p:cNvSpPr>
          <p:nvPr/>
        </p:nvSpPr>
        <p:spPr bwMode="auto">
          <a:xfrm>
            <a:off x="6084168" y="1071563"/>
            <a:ext cx="295232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1400" dirty="0">
                <a:cs typeface="Arial" charset="0"/>
              </a:rPr>
              <a:t>„R</a:t>
            </a:r>
            <a:r>
              <a:rPr lang="de-CH" sz="1400" dirty="0" smtClean="0">
                <a:cs typeface="Arial" charset="0"/>
              </a:rPr>
              <a:t>“</a:t>
            </a:r>
            <a:r>
              <a:rPr lang="ru-RU" sz="1400" dirty="0" smtClean="0">
                <a:cs typeface="Arial" charset="0"/>
              </a:rPr>
              <a:t> – метка на корпусе шпинделя</a:t>
            </a:r>
            <a:endParaRPr lang="de-DE" sz="1400" dirty="0">
              <a:cs typeface="Arial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rot="16200000" flipH="1">
            <a:off x="6465094" y="1535906"/>
            <a:ext cx="285750" cy="714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rot="16200000" flipV="1">
            <a:off x="7108032" y="2035969"/>
            <a:ext cx="285750" cy="714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9" name="Picture 2" descr="C:\Dokumente und Einstellungen\R. Minelli\Desktop\Präsentationen\BB-86\DSCN23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feld 30"/>
          <p:cNvSpPr txBox="1">
            <a:spLocks noChangeArrowheads="1"/>
          </p:cNvSpPr>
          <p:nvPr/>
        </p:nvSpPr>
        <p:spPr bwMode="auto">
          <a:xfrm>
            <a:off x="392906" y="4663295"/>
            <a:ext cx="178593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charset="0"/>
              </a:rPr>
              <a:t>Устройство подачи</a:t>
            </a:r>
            <a:endParaRPr lang="de-DE" sz="1400" dirty="0"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3643313" y="0"/>
            <a:ext cx="55006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8434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hteck 10"/>
          <p:cNvSpPr>
            <a:spLocks noChangeArrowheads="1"/>
          </p:cNvSpPr>
          <p:nvPr/>
        </p:nvSpPr>
        <p:spPr bwMode="auto">
          <a:xfrm>
            <a:off x="142875" y="109538"/>
            <a:ext cx="350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Установка 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Mira BB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436" name="Rechteck 11"/>
          <p:cNvSpPr>
            <a:spLocks noChangeArrowheads="1"/>
          </p:cNvSpPr>
          <p:nvPr/>
        </p:nvSpPr>
        <p:spPr bwMode="auto">
          <a:xfrm>
            <a:off x="142875" y="642938"/>
            <a:ext cx="307181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Установите приспособление на очищенную и подготовленную поверхность.</a:t>
            </a:r>
            <a:endParaRPr lang="de-CH" dirty="0">
              <a:solidFill>
                <a:schemeClr val="bg1"/>
              </a:solidFill>
              <a:cs typeface="Arial" charset="0"/>
            </a:endParaRPr>
          </a:p>
          <a:p>
            <a:endParaRPr lang="de-CH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>
                <a:solidFill>
                  <a:schemeClr val="bg1"/>
                </a:solidFill>
                <a:cs typeface="Arial" charset="0"/>
              </a:rPr>
              <a:t>Большее расстояние от стенки цилиндра к центру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приспособления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должно находиться напротив рукоятки.</a:t>
            </a:r>
          </a:p>
          <a:p>
            <a:r>
              <a:rPr lang="ru-RU" dirty="0" smtClean="0"/>
              <a:t> </a:t>
            </a:r>
            <a:endParaRPr lang="de-CH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Кратковременно (3…5 сек) переведите тумблер в положение «1»</a:t>
            </a:r>
            <a:endParaRPr lang="de-CH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8437" name="Picture 4" descr="C:\Dokumente und Einstellungen\R. Minelli\Desktop\Präsentationen\BB-86\DSCN2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0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3643313" y="0"/>
            <a:ext cx="55006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9458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hteck 10"/>
          <p:cNvSpPr>
            <a:spLocks noChangeArrowheads="1"/>
          </p:cNvSpPr>
          <p:nvPr/>
        </p:nvSpPr>
        <p:spPr bwMode="auto">
          <a:xfrm>
            <a:off x="142875" y="109538"/>
            <a:ext cx="3500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Положение центрирующего ролика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460" name="Rechteck 11"/>
          <p:cNvSpPr>
            <a:spLocks noChangeArrowheads="1"/>
          </p:cNvSpPr>
          <p:nvPr/>
        </p:nvSpPr>
        <p:spPr bwMode="auto">
          <a:xfrm>
            <a:off x="142875" y="932617"/>
            <a:ext cx="307181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charset="0"/>
              </a:rPr>
              <a:t>Расположите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приспособление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слегка эксцентрично к отверстию цилиндра. Большее расстояние от стенки цилиндра к центру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приспособления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должно находиться напротив рукоятки.</a:t>
            </a:r>
            <a:endParaRPr lang="de-CH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Arial" charset="0"/>
              </a:rPr>
              <a:t>Переведите тумблер в центральное положение.</a:t>
            </a:r>
            <a:endParaRPr lang="de-CH" dirty="0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19461" name="Gruppieren 48"/>
          <p:cNvGrpSpPr>
            <a:grpSpLocks/>
          </p:cNvGrpSpPr>
          <p:nvPr/>
        </p:nvGrpSpPr>
        <p:grpSpPr bwMode="auto">
          <a:xfrm>
            <a:off x="4643438" y="933778"/>
            <a:ext cx="3857625" cy="4935347"/>
            <a:chOff x="4000496" y="912441"/>
            <a:chExt cx="4429156" cy="5697860"/>
          </a:xfrm>
        </p:grpSpPr>
        <p:sp>
          <p:nvSpPr>
            <p:cNvPr id="50" name="Ellipse 49"/>
            <p:cNvSpPr/>
            <p:nvPr/>
          </p:nvSpPr>
          <p:spPr>
            <a:xfrm>
              <a:off x="5072242" y="1929250"/>
              <a:ext cx="2785082" cy="25713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grpSp>
          <p:nvGrpSpPr>
            <p:cNvPr id="19464" name="Gruppieren 34"/>
            <p:cNvGrpSpPr>
              <a:grpSpLocks/>
            </p:cNvGrpSpPr>
            <p:nvPr/>
          </p:nvGrpSpPr>
          <p:grpSpPr bwMode="auto">
            <a:xfrm>
              <a:off x="4000496" y="912441"/>
              <a:ext cx="4429156" cy="5697860"/>
              <a:chOff x="4000496" y="912441"/>
              <a:chExt cx="4429156" cy="5697860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4000496" y="1214470"/>
                <a:ext cx="4429156" cy="4000935"/>
              </a:xfrm>
              <a:prstGeom prst="ellipse">
                <a:avLst/>
              </a:prstGeom>
              <a:noFill/>
              <a:ln w="6350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53" name="Rechteck 52"/>
              <p:cNvSpPr/>
              <p:nvPr/>
            </p:nvSpPr>
            <p:spPr>
              <a:xfrm>
                <a:off x="5358405" y="2999587"/>
                <a:ext cx="2070585" cy="42886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7419877" y="2999587"/>
                <a:ext cx="437448" cy="4288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5928910" y="2999587"/>
                <a:ext cx="428333" cy="42886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sp>
            <p:nvSpPr>
              <p:cNvPr id="19469" name="Textfeld 55"/>
              <p:cNvSpPr txBox="1">
                <a:spLocks noChangeArrowheads="1"/>
              </p:cNvSpPr>
              <p:nvPr/>
            </p:nvSpPr>
            <p:spPr bwMode="auto">
              <a:xfrm>
                <a:off x="6206220" y="3012154"/>
                <a:ext cx="1886231" cy="604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CH" sz="1400" dirty="0">
                    <a:cs typeface="Arial" charset="0"/>
                  </a:rPr>
                  <a:t> </a:t>
                </a:r>
                <a:r>
                  <a:rPr lang="ru-RU" sz="1400" dirty="0" smtClean="0">
                    <a:cs typeface="Arial" charset="0"/>
                  </a:rPr>
                  <a:t>Центрирующий ролик</a:t>
                </a:r>
                <a:endParaRPr lang="de-DE" sz="1400" dirty="0">
                  <a:cs typeface="Arial" charset="0"/>
                </a:endParaRPr>
              </a:p>
            </p:txBody>
          </p:sp>
          <p:sp>
            <p:nvSpPr>
              <p:cNvPr id="19470" name="Textfeld 56"/>
              <p:cNvSpPr txBox="1">
                <a:spLocks noChangeArrowheads="1"/>
              </p:cNvSpPr>
              <p:nvPr/>
            </p:nvSpPr>
            <p:spPr bwMode="auto">
              <a:xfrm>
                <a:off x="5603559" y="2215162"/>
                <a:ext cx="1722450" cy="355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1400" dirty="0" smtClean="0">
                    <a:cs typeface="Arial" charset="0"/>
                  </a:rPr>
                  <a:t>Линия расточки</a:t>
                </a:r>
                <a:endParaRPr lang="de-DE" sz="1400" dirty="0">
                  <a:cs typeface="Arial" charset="0"/>
                </a:endParaRPr>
              </a:p>
            </p:txBody>
          </p:sp>
          <p:sp>
            <p:nvSpPr>
              <p:cNvPr id="19471" name="Textfeld 57"/>
              <p:cNvSpPr txBox="1">
                <a:spLocks noChangeArrowheads="1"/>
              </p:cNvSpPr>
              <p:nvPr/>
            </p:nvSpPr>
            <p:spPr bwMode="auto">
              <a:xfrm>
                <a:off x="4778745" y="912441"/>
                <a:ext cx="2810686" cy="604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 smtClean="0">
                    <a:cs typeface="Arial" charset="0"/>
                  </a:rPr>
                  <a:t>Плоскость магнита приспособления</a:t>
                </a:r>
                <a:endParaRPr lang="de-DE" sz="1400" dirty="0">
                  <a:cs typeface="Arial" charset="0"/>
                </a:endParaRPr>
              </a:p>
            </p:txBody>
          </p:sp>
          <p:cxnSp>
            <p:nvCxnSpPr>
              <p:cNvPr id="59" name="Gerade Verbindung mit Pfeil 58"/>
              <p:cNvCxnSpPr/>
              <p:nvPr/>
            </p:nvCxnSpPr>
            <p:spPr>
              <a:xfrm>
                <a:off x="6215073" y="5715751"/>
                <a:ext cx="157116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/>
            </p:nvCxnSpPr>
            <p:spPr>
              <a:xfrm rot="5400000">
                <a:off x="4751079" y="4463974"/>
                <a:ext cx="2787643" cy="18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/>
            </p:nvCxnSpPr>
            <p:spPr>
              <a:xfrm rot="5400000">
                <a:off x="6541392" y="4540951"/>
                <a:ext cx="2633690" cy="18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75" name="Textfeld 61"/>
              <p:cNvSpPr txBox="1">
                <a:spLocks noChangeArrowheads="1"/>
              </p:cNvSpPr>
              <p:nvPr/>
            </p:nvSpPr>
            <p:spPr bwMode="auto">
              <a:xfrm>
                <a:off x="5973566" y="5757513"/>
                <a:ext cx="2040511" cy="852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 smtClean="0">
                    <a:cs typeface="Arial" charset="0"/>
                  </a:rPr>
                  <a:t>Наибольшее расстояние центрирования</a:t>
                </a:r>
                <a:endParaRPr lang="de-DE" sz="1400" dirty="0">
                  <a:cs typeface="Arial" charset="0"/>
                </a:endParaRPr>
              </a:p>
            </p:txBody>
          </p:sp>
        </p:grpSp>
      </p:grpSp>
      <p:pic>
        <p:nvPicPr>
          <p:cNvPr id="19462" name="Picture 2" descr="C:\Dokumente und Einstellungen\R. Minelli\Desktop\Präsentationen\BB-86\DSCN2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38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kumente und Einstellungen\R. Minelli\Desktop\Präsentationen\BB-86\BB-86\P1010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0"/>
            <a:ext cx="3929062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 descr="C:\Dokumente und Einstellungen\R. Minelli\Desktop\Präsentationen\BB-86\DSCN2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392906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hteck 10"/>
          <p:cNvSpPr>
            <a:spLocks noChangeArrowheads="1"/>
          </p:cNvSpPr>
          <p:nvPr/>
        </p:nvSpPr>
        <p:spPr bwMode="auto">
          <a:xfrm>
            <a:off x="142875" y="109538"/>
            <a:ext cx="3500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Центрирование приспособления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85" name="Rechteck 11"/>
          <p:cNvSpPr>
            <a:spLocks noChangeArrowheads="1"/>
          </p:cNvSpPr>
          <p:nvPr/>
        </p:nvSpPr>
        <p:spPr bwMode="auto">
          <a:xfrm>
            <a:off x="142875" y="969050"/>
            <a:ext cx="45005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charset="0"/>
              </a:rPr>
              <a:t>Для центрирования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приспособления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держите зубчатую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муфту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двумя пальцами и поворачивайте рукоятку по часовой стрелке. </a:t>
            </a:r>
          </a:p>
          <a:p>
            <a:endParaRPr lang="de-CH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>
                <a:solidFill>
                  <a:schemeClr val="bg1"/>
                </a:solidFill>
                <a:cs typeface="Arial" charset="0"/>
              </a:rPr>
              <a:t>Приспособление теперь будет двигаться эксцентрично с каждым оборотом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>
                <a:solidFill>
                  <a:schemeClr val="bg1"/>
                </a:solidFill>
                <a:cs typeface="Arial" charset="0"/>
              </a:rPr>
              <a:t>Такое эксцентричное движение будет уменьшаться и в итоге прекратится, как только центрирующий ролик совместит ось цилиндра и ось шпинделя.</a:t>
            </a:r>
          </a:p>
          <a:p>
            <a:endParaRPr lang="de-CH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486" name="Textfeld 6"/>
          <p:cNvSpPr txBox="1">
            <a:spLocks noChangeArrowheads="1"/>
          </p:cNvSpPr>
          <p:nvPr/>
        </p:nvSpPr>
        <p:spPr bwMode="auto">
          <a:xfrm>
            <a:off x="5990545" y="603705"/>
            <a:ext cx="10715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cs typeface="Arial" charset="0"/>
              </a:rPr>
              <a:t>Вращайте</a:t>
            </a:r>
            <a:endParaRPr lang="de-DE" sz="1400" dirty="0">
              <a:cs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7145338" y="928688"/>
            <a:ext cx="641350" cy="1428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feld 9"/>
          <p:cNvSpPr txBox="1">
            <a:spLocks noChangeArrowheads="1"/>
          </p:cNvSpPr>
          <p:nvPr/>
        </p:nvSpPr>
        <p:spPr bwMode="auto">
          <a:xfrm>
            <a:off x="5214938" y="2492896"/>
            <a:ext cx="1307714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charset="0"/>
              </a:rPr>
              <a:t>Удерживайте</a:t>
            </a:r>
            <a:endParaRPr lang="de-DE" sz="1400" dirty="0">
              <a:cs typeface="Arial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5786438" y="2928938"/>
            <a:ext cx="641350" cy="1428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Dokumente und Einstellungen\R. Minelli\Desktop\Präsentationen\BB-86\BB-86\P1010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0"/>
            <a:ext cx="3929062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4" descr="C:\Dokumente und Einstellungen\R. Minelli\Desktop\Präsentationen\BB-86\DSCN2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3929063"/>
            <a:ext cx="39052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L:\Präsentationen\Swiss Precision Tooling (Vektorisiert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50" y="6143625"/>
            <a:ext cx="1873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hteck 10"/>
          <p:cNvSpPr>
            <a:spLocks noChangeArrowheads="1"/>
          </p:cNvSpPr>
          <p:nvPr/>
        </p:nvSpPr>
        <p:spPr bwMode="auto">
          <a:xfrm>
            <a:off x="142875" y="109538"/>
            <a:ext cx="3500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rial" charset="0"/>
              </a:rPr>
              <a:t>Центрирование приспособления</a:t>
            </a:r>
            <a:endParaRPr lang="de-DE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1509" name="Rechteck 11"/>
          <p:cNvSpPr>
            <a:spLocks noChangeArrowheads="1"/>
          </p:cNvSpPr>
          <p:nvPr/>
        </p:nvSpPr>
        <p:spPr bwMode="auto">
          <a:xfrm>
            <a:off x="147517" y="973844"/>
            <a:ext cx="44291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charset="0"/>
              </a:rPr>
              <a:t>Отпустите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зубчатую муфту в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тот момент, когда центрирующий ролик слегка касается стенок цилиндра по всей окружности.</a:t>
            </a:r>
          </a:p>
          <a:p>
            <a:endParaRPr lang="de-CH" dirty="0">
              <a:solidFill>
                <a:schemeClr val="bg1"/>
              </a:solidFill>
              <a:cs typeface="Arial" charset="0"/>
            </a:endParaRPr>
          </a:p>
          <a:p>
            <a:r>
              <a:rPr lang="ru-RU" dirty="0">
                <a:solidFill>
                  <a:schemeClr val="bg1"/>
                </a:solidFill>
                <a:cs typeface="Arial" charset="0"/>
              </a:rPr>
              <a:t>Если тем временем оставшийся магнетизм исчез,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приспособление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необходимо переустановить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(кратковременно переведите переключатель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в положение «1», затем верните его в </a:t>
            </a:r>
            <a:r>
              <a:rPr lang="ru-RU" dirty="0" smtClean="0">
                <a:solidFill>
                  <a:schemeClr val="bg1"/>
                </a:solidFill>
                <a:cs typeface="Arial" charset="0"/>
              </a:rPr>
              <a:t>центральное </a:t>
            </a:r>
            <a:r>
              <a:rPr lang="ru-RU" dirty="0">
                <a:solidFill>
                  <a:schemeClr val="bg1"/>
                </a:solidFill>
                <a:cs typeface="Arial" charset="0"/>
              </a:rPr>
              <a:t>положение).</a:t>
            </a:r>
            <a:endParaRPr lang="de-CH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5786438" y="2928938"/>
            <a:ext cx="641350" cy="1428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feld 9"/>
          <p:cNvSpPr txBox="1">
            <a:spLocks noChangeArrowheads="1"/>
          </p:cNvSpPr>
          <p:nvPr/>
        </p:nvSpPr>
        <p:spPr bwMode="auto">
          <a:xfrm>
            <a:off x="5214938" y="963639"/>
            <a:ext cx="1212850" cy="16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cs typeface="Arial" charset="0"/>
              </a:rPr>
              <a:t>Отпустить когда центрирую-</a:t>
            </a:r>
            <a:r>
              <a:rPr lang="ru-RU" sz="1400" dirty="0" err="1" smtClean="0">
                <a:cs typeface="Arial" charset="0"/>
              </a:rPr>
              <a:t>щий</a:t>
            </a:r>
            <a:r>
              <a:rPr lang="ru-RU" sz="1400" dirty="0" smtClean="0">
                <a:cs typeface="Arial" charset="0"/>
              </a:rPr>
              <a:t> ролик коснется стенки цилиндра</a:t>
            </a:r>
            <a:endParaRPr lang="de-DE" sz="1400" dirty="0">
              <a:cs typeface="Arial" charset="0"/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7145338" y="928688"/>
            <a:ext cx="641350" cy="1428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feld 14"/>
          <p:cNvSpPr txBox="1">
            <a:spLocks noChangeArrowheads="1"/>
          </p:cNvSpPr>
          <p:nvPr/>
        </p:nvSpPr>
        <p:spPr bwMode="auto">
          <a:xfrm>
            <a:off x="5994401" y="571101"/>
            <a:ext cx="10715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cs typeface="Arial" charset="0"/>
              </a:rPr>
              <a:t>Вращайте</a:t>
            </a:r>
            <a:endParaRPr lang="de-DE" sz="1400" dirty="0"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</TotalTime>
  <Words>508</Words>
  <Application>Microsoft Office PowerPoint</Application>
  <PresentationFormat>Экран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Larissa-Design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 Baumann Oliver</dc:creator>
  <cp:lastModifiedBy>Трелина</cp:lastModifiedBy>
  <cp:revision>405</cp:revision>
  <dcterms:created xsi:type="dcterms:W3CDTF">2010-05-20T13:52:03Z</dcterms:created>
  <dcterms:modified xsi:type="dcterms:W3CDTF">2015-10-27T08:05:34Z</dcterms:modified>
</cp:coreProperties>
</file>